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71" r:id="rId11"/>
    <p:sldId id="264" r:id="rId12"/>
    <p:sldId id="266" r:id="rId13"/>
    <p:sldId id="267" r:id="rId14"/>
    <p:sldId id="269" r:id="rId15"/>
    <p:sldId id="268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/>
    <p:restoredTop sz="94574"/>
  </p:normalViewPr>
  <p:slideViewPr>
    <p:cSldViewPr snapToGrid="0" snapToObjects="1">
      <p:cViewPr varScale="1">
        <p:scale>
          <a:sx n="125" d="100"/>
          <a:sy n="125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1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1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6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3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vasciudad.es/noticias/transporte-y-movilidad/2022/11/24/el-nuevo-carril-bici-incrementa-la-seguridad-y-proteccion-de-las-personas-usuarias/86260019413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Estallido abstracto de azul y rosa">
            <a:extLst>
              <a:ext uri="{FF2B5EF4-FFF2-40B4-BE49-F238E27FC236}">
                <a16:creationId xmlns:a16="http://schemas.microsoft.com/office/drawing/2014/main" id="{A22E0FAC-25B8-A9D0-4725-B856CD4F7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406" y="0"/>
            <a:ext cx="12191979" cy="6857989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18AF9D-E590-109C-1B44-33B4D3148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83" y="4923579"/>
            <a:ext cx="4956847" cy="1387957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ANÁLISIS DE </a:t>
            </a:r>
          </a:p>
          <a:p>
            <a:r>
              <a:rPr lang="es-ES" dirty="0">
                <a:solidFill>
                  <a:srgbClr val="FFFFFF"/>
                </a:solidFill>
              </a:rPr>
              <a:t>POLÍTICAS PÚBLICAS</a:t>
            </a:r>
          </a:p>
          <a:p>
            <a:r>
              <a:rPr lang="es-ES" dirty="0">
                <a:solidFill>
                  <a:srgbClr val="FFFFFF"/>
                </a:solidFill>
              </a:rPr>
              <a:t>APLICANDO DATA SCIENCE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3180771F-E785-66FC-99A6-7287C294D817}"/>
              </a:ext>
            </a:extLst>
          </p:cNvPr>
          <p:cNvSpPr txBox="1"/>
          <p:nvPr/>
        </p:nvSpPr>
        <p:spPr>
          <a:xfrm>
            <a:off x="7705166" y="389965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Bridge | Digital </a:t>
            </a:r>
            <a:r>
              <a:rPr lang="es-ES" dirty="0" err="1"/>
              <a:t>Talent</a:t>
            </a:r>
            <a:r>
              <a:rPr lang="es-ES" dirty="0"/>
              <a:t> Accelerator</a:t>
            </a:r>
          </a:p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dirty="0"/>
              <a:t>Israel Hervías Higueras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3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a carretera&#10;&#10;Descripción generada automáticamente">
            <a:extLst>
              <a:ext uri="{FF2B5EF4-FFF2-40B4-BE49-F238E27FC236}">
                <a16:creationId xmlns:a16="http://schemas.microsoft.com/office/drawing/2014/main" id="{E5B5FDC7-08BC-BB5A-CB8A-BE7F243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408214" y="229620"/>
            <a:ext cx="11375571" cy="6398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51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E0878F3B-0902-BDEF-B9D7-BEA3BA0F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2" b="102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E669E2-BEB8-7D0B-E4F7-3A1EB541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Agrupación de los datos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1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9353C-2747-A217-C7A0-B3EE3430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Dataframe agrupado de los OBJETOS</a:t>
            </a:r>
          </a:p>
        </p:txBody>
      </p:sp>
      <p:pic>
        <p:nvPicPr>
          <p:cNvPr id="13" name="Marcador de contenido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7ECCE36-5137-CC70-D1DA-A8A314FA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569" y="2852738"/>
            <a:ext cx="7688862" cy="3089275"/>
          </a:xfrm>
        </p:spPr>
      </p:pic>
    </p:spTree>
    <p:extLst>
      <p:ext uri="{BB962C8B-B14F-4D97-AF65-F5344CB8AC3E}">
        <p14:creationId xmlns:p14="http://schemas.microsoft.com/office/powerpoint/2010/main" val="4813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C8115-5E3A-73AA-D707-8F5E7EA7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Análisis de objetos presentes en nuestra base de datos</a:t>
            </a:r>
          </a:p>
        </p:txBody>
      </p:sp>
      <p:pic>
        <p:nvPicPr>
          <p:cNvPr id="5" name="Marcador de contenido 4" descr="Gráfico, Histograma&#10;&#10;Descripción generada automáticamente">
            <a:extLst>
              <a:ext uri="{FF2B5EF4-FFF2-40B4-BE49-F238E27FC236}">
                <a16:creationId xmlns:a16="http://schemas.microsoft.com/office/drawing/2014/main" id="{1C967A63-B8B9-B363-1D35-BCE2EA2F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87"/>
          <a:stretch/>
        </p:blipFill>
        <p:spPr>
          <a:xfrm>
            <a:off x="20" y="10"/>
            <a:ext cx="6831086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30EF9A-B56D-8345-C79D-A19D7EFB8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lang="en-US" dirty="0"/>
              <a:t>2 – </a:t>
            </a:r>
            <a:r>
              <a:rPr lang="en-US" dirty="0" err="1"/>
              <a:t>Coches</a:t>
            </a:r>
            <a:endParaRPr lang="en-US" dirty="0"/>
          </a:p>
          <a:p>
            <a:r>
              <a:rPr lang="en-US" dirty="0"/>
              <a:t>0 – Personas</a:t>
            </a:r>
          </a:p>
          <a:p>
            <a:r>
              <a:rPr lang="en-US" dirty="0"/>
              <a:t>9 – </a:t>
            </a:r>
            <a:r>
              <a:rPr lang="en-US" dirty="0" err="1"/>
              <a:t>Tráfico</a:t>
            </a:r>
            <a:endParaRPr lang="en-US" dirty="0"/>
          </a:p>
          <a:p>
            <a:r>
              <a:rPr lang="en-US" dirty="0"/>
              <a:t>1 – </a:t>
            </a:r>
            <a:r>
              <a:rPr lang="en-US" dirty="0" err="1"/>
              <a:t>Bicicletas</a:t>
            </a:r>
            <a:endParaRPr lang="en-US" dirty="0"/>
          </a:p>
          <a:p>
            <a:r>
              <a:rPr lang="en-US" dirty="0"/>
              <a:t>7 -  </a:t>
            </a:r>
            <a:r>
              <a:rPr lang="en-US" dirty="0" err="1"/>
              <a:t>Camiones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las de heno">
            <a:extLst>
              <a:ext uri="{FF2B5EF4-FFF2-40B4-BE49-F238E27FC236}">
                <a16:creationId xmlns:a16="http://schemas.microsoft.com/office/drawing/2014/main" id="{BDE234FB-3DCA-17A3-D696-3518E9E6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CD350E-164C-5FD2-FC24-6559B4FC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Analizamos</a:t>
            </a:r>
            <a:r>
              <a:rPr lang="en-US" dirty="0">
                <a:solidFill>
                  <a:srgbClr val="FFFFFF"/>
                </a:solidFill>
              </a:rPr>
              <a:t> con un </a:t>
            </a:r>
            <a:r>
              <a:rPr lang="en-US" dirty="0" err="1">
                <a:solidFill>
                  <a:srgbClr val="FFFFFF"/>
                </a:solidFill>
              </a:rPr>
              <a:t>KMeans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sí</a:t>
            </a:r>
            <a:r>
              <a:rPr lang="en-US" dirty="0">
                <a:solidFill>
                  <a:srgbClr val="FFFFFF"/>
                </a:solidFill>
              </a:rPr>
              <a:t> hay </a:t>
            </a:r>
            <a:r>
              <a:rPr lang="en-US" dirty="0" err="1">
                <a:solidFill>
                  <a:srgbClr val="FFFFFF"/>
                </a:solidFill>
              </a:rPr>
              <a:t>imágenes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erróneas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(division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dos clusters)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0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6B869D4-1EEF-4B5F-AD70-79AACBAEE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D44153-8B43-4C18-C311-43E432205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9" r="-1" b="-1"/>
          <a:stretch/>
        </p:blipFill>
        <p:spPr>
          <a:xfrm>
            <a:off x="-2" y="10"/>
            <a:ext cx="7995504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83263F-0ADC-AF52-64A8-75DE8618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97" r="3" b="34157"/>
          <a:stretch/>
        </p:blipFill>
        <p:spPr>
          <a:xfrm>
            <a:off x="8188032" y="10"/>
            <a:ext cx="4003968" cy="22287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187191-996F-AA02-8C52-4FDAB9E27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56" r="3" b="31214"/>
          <a:stretch/>
        </p:blipFill>
        <p:spPr>
          <a:xfrm>
            <a:off x="8188029" y="2400472"/>
            <a:ext cx="4003969" cy="20570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2D9229-FED7-E454-55C4-FFEB0A171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74" r="3" b="8679"/>
          <a:stretch/>
        </p:blipFill>
        <p:spPr>
          <a:xfrm>
            <a:off x="8188029" y="4629229"/>
            <a:ext cx="4003969" cy="22287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97E78-8EB6-3DF0-854A-8ACADF247B36}"/>
              </a:ext>
            </a:extLst>
          </p:cNvPr>
          <p:cNvSpPr txBox="1"/>
          <p:nvPr/>
        </p:nvSpPr>
        <p:spPr>
          <a:xfrm>
            <a:off x="2925180" y="6306671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¿Dónde está mi oso?</a:t>
            </a:r>
          </a:p>
        </p:txBody>
      </p:sp>
    </p:spTree>
    <p:extLst>
      <p:ext uri="{BB962C8B-B14F-4D97-AF65-F5344CB8AC3E}">
        <p14:creationId xmlns:p14="http://schemas.microsoft.com/office/powerpoint/2010/main" val="49708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31F80-EB7D-6382-679F-F881D8D0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680660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¿Mejora realmente la movilidad en las</a:t>
            </a:r>
            <a:br>
              <a:rPr lang="en-US"/>
            </a:br>
            <a:r>
              <a:rPr lang="en-US"/>
              <a:t>ciudades y en los cascos urbanos?</a:t>
            </a:r>
          </a:p>
        </p:txBody>
      </p:sp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AA07ED31-6FA0-4967-A8DD-C5388BC17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291ED-0ED8-D368-218A-3E5CD861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1371600"/>
            <a:ext cx="3348318" cy="173467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Evolución nivel </a:t>
            </a:r>
            <a:br>
              <a:rPr lang="es-ES" dirty="0"/>
            </a:br>
            <a:r>
              <a:rPr lang="es-ES" dirty="0"/>
              <a:t>de coches</a:t>
            </a:r>
            <a:br>
              <a:rPr lang="es-ES" dirty="0"/>
            </a:br>
            <a:r>
              <a:rPr lang="es-ES" dirty="0"/>
              <a:t>en la ciudad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9600151-7154-F98A-592D-43BB05CC9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395" y="1371600"/>
            <a:ext cx="5354593" cy="394618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E49580-8D59-A7B2-98E8-26C2BAE98554}"/>
              </a:ext>
            </a:extLst>
          </p:cNvPr>
          <p:cNvSpPr txBox="1"/>
          <p:nvPr/>
        </p:nvSpPr>
        <p:spPr>
          <a:xfrm>
            <a:off x="8523452" y="5486400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2017</a:t>
            </a:r>
          </a:p>
          <a:p>
            <a:pPr algn="ctr"/>
            <a:r>
              <a:rPr lang="es-ES" dirty="0"/>
              <a:t>Carril Bici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E36ED1-E502-53D4-2F66-1D1DD2149C8C}"/>
              </a:ext>
            </a:extLst>
          </p:cNvPr>
          <p:cNvSpPr txBox="1"/>
          <p:nvPr/>
        </p:nvSpPr>
        <p:spPr>
          <a:xfrm>
            <a:off x="901103" y="3751730"/>
            <a:ext cx="4717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apreciamos una reducción sino </a:t>
            </a:r>
          </a:p>
          <a:p>
            <a:r>
              <a:rPr lang="es-ES" dirty="0"/>
              <a:t>más bien incluso un aumento del tráfico</a:t>
            </a:r>
          </a:p>
          <a:p>
            <a:r>
              <a:rPr lang="es-ES" dirty="0"/>
              <a:t>rodado en la ciudad desde la implementación</a:t>
            </a:r>
          </a:p>
          <a:p>
            <a:r>
              <a:rPr lang="es-ES" dirty="0"/>
              <a:t>del carril bici segregado.</a:t>
            </a:r>
          </a:p>
        </p:txBody>
      </p:sp>
    </p:spTree>
    <p:extLst>
      <p:ext uri="{BB962C8B-B14F-4D97-AF65-F5344CB8AC3E}">
        <p14:creationId xmlns:p14="http://schemas.microsoft.com/office/powerpoint/2010/main" val="311663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C0B8F9-08B4-ABA4-7D32-C921E8DD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800" dirty="0"/>
              <a:t>Evolución nivel </a:t>
            </a:r>
            <a:br>
              <a:rPr lang="es-ES" sz="2800" dirty="0"/>
            </a:br>
            <a:r>
              <a:rPr lang="es-ES" sz="2800" dirty="0"/>
              <a:t>de bicicletas</a:t>
            </a:r>
            <a:br>
              <a:rPr lang="es-ES" sz="2800" dirty="0"/>
            </a:br>
            <a:r>
              <a:rPr lang="es-ES" sz="2800" dirty="0"/>
              <a:t>en la ciudad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E2E5-3B32-3E29-15A7-6F7ED4E7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5" r="25678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72EF13C-B97A-A1B3-D7BF-FCCF2139A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3300" y="2893060"/>
            <a:ext cx="3924300" cy="300863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423742C-FC25-F2BA-BF3C-8A1E2B4B7FB5}"/>
              </a:ext>
            </a:extLst>
          </p:cNvPr>
          <p:cNvSpPr txBox="1"/>
          <p:nvPr/>
        </p:nvSpPr>
        <p:spPr>
          <a:xfrm>
            <a:off x="7038093" y="6108707"/>
            <a:ext cx="455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-Importante cambio de tendencia en su uso</a:t>
            </a:r>
          </a:p>
        </p:txBody>
      </p:sp>
    </p:spTree>
    <p:extLst>
      <p:ext uri="{BB962C8B-B14F-4D97-AF65-F5344CB8AC3E}">
        <p14:creationId xmlns:p14="http://schemas.microsoft.com/office/powerpoint/2010/main" val="260881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A9B18-A167-A6B7-E0B2-91942F4C0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45" y="1306957"/>
            <a:ext cx="3943762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>
              <a:latin typeface="Helvetica Neue" panose="02000503000000020004" pitchFamily="2" charset="0"/>
            </a:endParaRPr>
          </a:p>
          <a:p>
            <a:r>
              <a:rPr lang="es-ES" b="0" i="0" u="none" strike="noStrike" dirty="0">
                <a:effectLst/>
                <a:latin typeface="Helvetica Neue" panose="02000503000000020004" pitchFamily="2" charset="0"/>
              </a:rPr>
              <a:t>“Los hechos son tozudos, pero las estadísticas son más flexibles.” – Mark Twain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A7CCEB-AB04-DE02-C938-B7B942F07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6" r="7215" b="-1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0102A18-4139-556E-D7DD-CF8A43B5FA65}"/>
              </a:ext>
            </a:extLst>
          </p:cNvPr>
          <p:cNvSpPr txBox="1"/>
          <p:nvPr/>
        </p:nvSpPr>
        <p:spPr>
          <a:xfrm>
            <a:off x="1734670" y="356347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Gracias Equipo ;)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690984-9FC9-8923-F19D-48C00A4A5858}"/>
              </a:ext>
            </a:extLst>
          </p:cNvPr>
          <p:cNvSpPr txBox="1"/>
          <p:nvPr/>
        </p:nvSpPr>
        <p:spPr>
          <a:xfrm>
            <a:off x="174812" y="4595932"/>
            <a:ext cx="5170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La educación consiste principalmente en lo que hemos </a:t>
            </a:r>
          </a:p>
          <a:p>
            <a:pPr algn="ctr"/>
            <a:r>
              <a:rPr lang="es-ES" sz="1400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desaprendido. Mark Twain.</a:t>
            </a:r>
          </a:p>
          <a:p>
            <a:pPr algn="ctr"/>
            <a:endParaRPr lang="es-ES" sz="1400" b="0" i="0" u="none" strike="noStrike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es-ES" sz="1400" dirty="0">
                <a:solidFill>
                  <a:srgbClr val="444444"/>
                </a:solidFill>
                <a:latin typeface="verdana" panose="020B0604030504040204" pitchFamily="34" charset="0"/>
              </a:rPr>
              <a:t>¿Qué hemos desaprendido con </a:t>
            </a:r>
            <a:r>
              <a:rPr lang="es-ES" sz="1400" dirty="0" err="1">
                <a:solidFill>
                  <a:srgbClr val="444444"/>
                </a:solidFill>
                <a:latin typeface="verdana" panose="020B0604030504040204" pitchFamily="34" charset="0"/>
              </a:rPr>
              <a:t>Gus&amp;Gustavs</a:t>
            </a:r>
            <a:r>
              <a:rPr lang="es-ES" sz="1400" dirty="0">
                <a:solidFill>
                  <a:srgbClr val="444444"/>
                </a:solidFill>
                <a:latin typeface="verdana" panose="020B0604030504040204" pitchFamily="34" charset="0"/>
              </a:rPr>
              <a:t>?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6581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71603-9E4E-4AD8-4474-0C5145D7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CARRIL BICI SEGREGADO</a:t>
            </a:r>
          </a:p>
        </p:txBody>
      </p:sp>
      <p:pic>
        <p:nvPicPr>
          <p:cNvPr id="4" name="Marcador de contenido 3" descr="Tren de pasajeros pasando por una carretera&#10;&#10;Descripción generada automáticamente">
            <a:extLst>
              <a:ext uri="{FF2B5EF4-FFF2-40B4-BE49-F238E27FC236}">
                <a16:creationId xmlns:a16="http://schemas.microsoft.com/office/drawing/2014/main" id="{9F32FA1B-1CD9-5E20-F669-6DFA2CE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610" y="2905746"/>
            <a:ext cx="5018188" cy="308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3D676E3-C362-821F-AD42-D665B3D94925}"/>
              </a:ext>
            </a:extLst>
          </p:cNvPr>
          <p:cNvSpPr txBox="1"/>
          <p:nvPr/>
        </p:nvSpPr>
        <p:spPr>
          <a:xfrm>
            <a:off x="6922541" y="242656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3"/>
              </a:rPr>
              <a:t>Video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A5629D-B611-C9D9-2E5F-83B5CB6ADA94}"/>
              </a:ext>
            </a:extLst>
          </p:cNvPr>
          <p:cNvSpPr txBox="1"/>
          <p:nvPr/>
        </p:nvSpPr>
        <p:spPr>
          <a:xfrm>
            <a:off x="6922541" y="3022951"/>
            <a:ext cx="51299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El Ayuntamiento de Rivas ha hecho una apuesta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clara por promover una alternativa sostenible y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segura con la construcción de 21 kilómetros de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carril bici segregado en las principales calles de </a:t>
            </a:r>
          </a:p>
          <a:p>
            <a:r>
              <a:rPr lang="es-ES" dirty="0">
                <a:solidFill>
                  <a:srgbClr val="535353"/>
                </a:solidFill>
                <a:latin typeface="Roboto" panose="02000000000000000000" pitchFamily="2" charset="0"/>
              </a:rPr>
              <a:t>la ciudad</a:t>
            </a:r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.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E3158A-078C-B64C-DDEA-86D501284844}"/>
              </a:ext>
            </a:extLst>
          </p:cNvPr>
          <p:cNvSpPr txBox="1"/>
          <p:nvPr/>
        </p:nvSpPr>
        <p:spPr>
          <a:xfrm>
            <a:off x="6922541" y="4822480"/>
            <a:ext cx="4969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Aprovecha según las autoridades las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recomendaciones de los últimos estudios para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mejorar la movilidad en las ciudades y en los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cascos urbanos.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107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carretera con coches&#10;&#10;Descripción generada automáticamente">
            <a:extLst>
              <a:ext uri="{FF2B5EF4-FFF2-40B4-BE49-F238E27FC236}">
                <a16:creationId xmlns:a16="http://schemas.microsoft.com/office/drawing/2014/main" id="{5AA47648-C506-F9E3-5A00-C91035BAD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0BBD0B-D03B-7501-47D6-E6052F22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597481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¿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Mejora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realmente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movilidad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las</a:t>
            </a:r>
            <a:br>
              <a:rPr lang="en-US" b="0" i="0" u="none" strike="noStrike" dirty="0">
                <a:solidFill>
                  <a:srgbClr val="FFFFFF"/>
                </a:solidFill>
                <a:effectLst/>
              </a:rPr>
            </a:b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ciudades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cascos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urbanos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?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5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8F7EF3-08DE-8AE1-7C19-1E40EA03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121" y="1126493"/>
            <a:ext cx="3924562" cy="1314443"/>
          </a:xfrm>
        </p:spPr>
        <p:txBody>
          <a:bodyPr>
            <a:normAutofit/>
          </a:bodyPr>
          <a:lstStyle/>
          <a:p>
            <a:r>
              <a:rPr lang="es-ES" dirty="0"/>
              <a:t>Objetivo</a:t>
            </a:r>
          </a:p>
        </p:txBody>
      </p:sp>
      <p:pic>
        <p:nvPicPr>
          <p:cNvPr id="5" name="Picture 4" descr="Micro imagen borrosa de tráfico">
            <a:extLst>
              <a:ext uri="{FF2B5EF4-FFF2-40B4-BE49-F238E27FC236}">
                <a16:creationId xmlns:a16="http://schemas.microsoft.com/office/drawing/2014/main" id="{33E55B6B-1DB3-F717-C767-0A88A56B7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2" r="25310" b="-1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A13178-E01A-74FA-B0DD-B2F14A78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992" y="2440936"/>
            <a:ext cx="3924562" cy="3088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900" dirty="0"/>
              <a:t>Nuestro proyecto trata de analizar mediante datos la situación de las carreteras  antes de la implementación de estos carriles bici y un análisis posterior a la implementación para</a:t>
            </a:r>
            <a:r>
              <a:rPr lang="es-ES" sz="1900" u="sng" dirty="0"/>
              <a:t> conocer si es verdad qué ha mejorado la movilidad</a:t>
            </a:r>
            <a:r>
              <a:rPr lang="es-ES" sz="1900" dirty="0"/>
              <a:t> en la ciudad.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627996-AFB6-BEFD-8F46-6D93D58B2401}"/>
              </a:ext>
            </a:extLst>
          </p:cNvPr>
          <p:cNvSpPr txBox="1"/>
          <p:nvPr/>
        </p:nvSpPr>
        <p:spPr>
          <a:xfrm>
            <a:off x="6814457" y="623751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u="none" strike="noStrike" dirty="0">
                <a:solidFill>
                  <a:srgbClr val="4C5B65"/>
                </a:solidFill>
                <a:effectLst/>
                <a:latin typeface="Helvetica Neue" panose="02000503000000020004" pitchFamily="2" charset="0"/>
              </a:rPr>
              <a:t>“Lo que se mide, se controla” – </a:t>
            </a:r>
            <a:r>
              <a:rPr lang="es-ES" b="0" i="0" u="none" strike="noStrike" dirty="0">
                <a:solidFill>
                  <a:srgbClr val="2039C9"/>
                </a:solidFill>
                <a:effectLst/>
                <a:latin typeface="Helvetica Neue" panose="02000503000000020004" pitchFamily="2" charset="0"/>
              </a:rPr>
              <a:t>Peter Drucker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936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10D99E-0485-CDFC-BBBE-CBDE100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100" dirty="0"/>
              <a:t>Inteligencia Artificial y Machine Learning</a:t>
            </a:r>
          </a:p>
        </p:txBody>
      </p:sp>
      <p:pic>
        <p:nvPicPr>
          <p:cNvPr id="5" name="Picture 4" descr="Tecnología y manos de robot">
            <a:extLst>
              <a:ext uri="{FF2B5EF4-FFF2-40B4-BE49-F238E27FC236}">
                <a16:creationId xmlns:a16="http://schemas.microsoft.com/office/drawing/2014/main" id="{4A8FC2AC-47AB-1536-EECD-9C7FCAA0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0" r="13508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7A706-36EE-AF92-97B9-FB242248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272" y="3240295"/>
            <a:ext cx="3924562" cy="3088460"/>
          </a:xfrm>
        </p:spPr>
        <p:txBody>
          <a:bodyPr>
            <a:normAutofit/>
          </a:bodyPr>
          <a:lstStyle/>
          <a:p>
            <a:r>
              <a:rPr lang="es-ES" dirty="0"/>
              <a:t>Hemos tomado  fotos a lo largo de la ciudad antes y después de la instalación de los carriles segregados, tomando como referencia los mismos lugares y  las mismas fechas para no sesgar nuestro análisis.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10E39D-7193-D826-E916-AF0A4211537B}"/>
              </a:ext>
            </a:extLst>
          </p:cNvPr>
          <p:cNvSpPr txBox="1"/>
          <p:nvPr/>
        </p:nvSpPr>
        <p:spPr>
          <a:xfrm>
            <a:off x="8304674" y="268604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Modo de Trabajo</a:t>
            </a:r>
          </a:p>
        </p:txBody>
      </p:sp>
    </p:spTree>
    <p:extLst>
      <p:ext uri="{BB962C8B-B14F-4D97-AF65-F5344CB8AC3E}">
        <p14:creationId xmlns:p14="http://schemas.microsoft.com/office/powerpoint/2010/main" val="399711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B883108A-6831-AF0F-24B2-5F9C5E3FF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1480AB-749C-A34C-6028-2190810D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914400"/>
            <a:ext cx="5370026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¿</a:t>
            </a:r>
            <a:r>
              <a:rPr lang="en-US" dirty="0" err="1">
                <a:solidFill>
                  <a:srgbClr val="FFFFFF"/>
                </a:solidFill>
              </a:rPr>
              <a:t>Qué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hemos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utilizado</a:t>
            </a:r>
            <a:r>
              <a:rPr lang="en-US" dirty="0">
                <a:solidFill>
                  <a:srgbClr val="FFFFFF"/>
                </a:solidFill>
              </a:rPr>
              <a:t>?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YOLOv5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(You Only Look Once)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C4512-F901-4857-FEB5-3C380DC2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65" y="5035841"/>
            <a:ext cx="5115873" cy="103013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spc="300" dirty="0">
                <a:solidFill>
                  <a:srgbClr val="FFFFFF"/>
                </a:solidFill>
              </a:rPr>
              <a:t>Un </a:t>
            </a:r>
            <a:r>
              <a:rPr lang="en-US" sz="1800" b="1" spc="300" dirty="0" err="1">
                <a:solidFill>
                  <a:srgbClr val="FFFFFF"/>
                </a:solidFill>
              </a:rPr>
              <a:t>algoritmo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basado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redes </a:t>
            </a:r>
            <a:r>
              <a:rPr lang="en-US" sz="1800" b="1" spc="300" dirty="0" err="1">
                <a:solidFill>
                  <a:srgbClr val="FFFFFF"/>
                </a:solidFill>
              </a:rPr>
              <a:t>convolucionales</a:t>
            </a:r>
            <a:r>
              <a:rPr lang="en-US" sz="1800" b="1" spc="300" dirty="0">
                <a:solidFill>
                  <a:srgbClr val="FFFFFF"/>
                </a:solidFill>
              </a:rPr>
              <a:t> (darknet) que </a:t>
            </a:r>
            <a:r>
              <a:rPr lang="en-US" sz="1800" b="1" spc="300" dirty="0" err="1">
                <a:solidFill>
                  <a:srgbClr val="FFFFFF"/>
                </a:solidFill>
              </a:rPr>
              <a:t>nos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permite</a:t>
            </a:r>
            <a:r>
              <a:rPr lang="en-US" sz="1800" b="1" spc="300" dirty="0">
                <a:solidFill>
                  <a:srgbClr val="FFFFFF"/>
                </a:solidFill>
              </a:rPr>
              <a:t> la </a:t>
            </a:r>
            <a:r>
              <a:rPr lang="en-US" sz="1800" b="1" spc="300" dirty="0" err="1">
                <a:solidFill>
                  <a:srgbClr val="FFFFFF"/>
                </a:solidFill>
              </a:rPr>
              <a:t>deteccion</a:t>
            </a:r>
            <a:r>
              <a:rPr lang="en-US" sz="1800" b="1" spc="300" dirty="0">
                <a:solidFill>
                  <a:srgbClr val="FFFFFF"/>
                </a:solidFill>
              </a:rPr>
              <a:t> de </a:t>
            </a:r>
            <a:r>
              <a:rPr lang="en-US" sz="1800" b="1" spc="300" dirty="0" err="1">
                <a:solidFill>
                  <a:srgbClr val="FFFFFF"/>
                </a:solidFill>
              </a:rPr>
              <a:t>objetos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imagenes</a:t>
            </a:r>
            <a:r>
              <a:rPr lang="en-US" sz="1800" b="1" spc="300" dirty="0">
                <a:solidFill>
                  <a:srgbClr val="FFFFFF"/>
                </a:solidFill>
              </a:rPr>
              <a:t> o </a:t>
            </a:r>
            <a:r>
              <a:rPr lang="en-US" sz="1800" b="1" spc="300" dirty="0" err="1">
                <a:solidFill>
                  <a:srgbClr val="FFFFFF"/>
                </a:solidFill>
              </a:rPr>
              <a:t>vídeos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tiempo</a:t>
            </a:r>
            <a:r>
              <a:rPr lang="en-US" sz="1800" b="1" spc="300" dirty="0">
                <a:solidFill>
                  <a:srgbClr val="FFFFFF"/>
                </a:solidFill>
              </a:rPr>
              <a:t> real.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7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9221DE54-9172-70F6-5A82-8A93980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0C0FD-2235-550E-68B9-7E02942F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Posibilidades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detección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9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37523-A212-0A03-0F34-3941C402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Output de cada imagen por YOLO v5 – </a:t>
            </a:r>
            <a:br>
              <a:rPr lang="es-ES" dirty="0"/>
            </a:br>
            <a:r>
              <a:rPr lang="es-ES" dirty="0"/>
              <a:t>80 objetos</a:t>
            </a:r>
          </a:p>
        </p:txBody>
      </p:sp>
      <p:pic>
        <p:nvPicPr>
          <p:cNvPr id="4" name="Marcador de contenido 21" descr="Imagen que contiene medidor, foto, teléfono&#10;&#10;Descripción generada automáticamente">
            <a:extLst>
              <a:ext uri="{FF2B5EF4-FFF2-40B4-BE49-F238E27FC236}">
                <a16:creationId xmlns:a16="http://schemas.microsoft.com/office/drawing/2014/main" id="{73241493-AD6B-0D3B-C743-ADC3AA79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08112"/>
            <a:ext cx="1520577" cy="3089275"/>
          </a:xfrm>
          <a:prstGeom prst="rect">
            <a:avLst/>
          </a:prstGeom>
        </p:spPr>
      </p:pic>
      <p:pic>
        <p:nvPicPr>
          <p:cNvPr id="5" name="Marcador de contenido 4" descr="Imagen que contiene medidor, camino, foto, teléfono&#10;&#10;Descripción generada automáticamente">
            <a:extLst>
              <a:ext uri="{FF2B5EF4-FFF2-40B4-BE49-F238E27FC236}">
                <a16:creationId xmlns:a16="http://schemas.microsoft.com/office/drawing/2014/main" id="{EC0D0117-4F5D-6070-774B-797585D7E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176" y="2908112"/>
            <a:ext cx="1520577" cy="308927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7C36AA94-574A-1F38-9FC6-C356A3CFC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41" y="2269184"/>
            <a:ext cx="4167635" cy="41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Marcador de contenido 29" descr="Imagen de la pantalla de una carretera&#10;&#10;Descripción generada automáticamente">
            <a:extLst>
              <a:ext uri="{FF2B5EF4-FFF2-40B4-BE49-F238E27FC236}">
                <a16:creationId xmlns:a16="http://schemas.microsoft.com/office/drawing/2014/main" id="{B48575E6-3359-0FB0-50EE-51D0BD20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6665" r="-1" b="-1"/>
          <a:stretch/>
        </p:blipFill>
        <p:spPr>
          <a:xfrm>
            <a:off x="382368" y="215153"/>
            <a:ext cx="11427263" cy="642769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5EEA06-3F48-F152-F5FA-08BEEB35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Representamos los objetos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7" name="Straight Connector 51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1618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413</Words>
  <Application>Microsoft Macintosh PowerPoint</Application>
  <PresentationFormat>Panorámica</PresentationFormat>
  <Paragraphs>56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Grandview Display</vt:lpstr>
      <vt:lpstr>Helvetica Neue</vt:lpstr>
      <vt:lpstr>Roboto</vt:lpstr>
      <vt:lpstr>verdana</vt:lpstr>
      <vt:lpstr>DashVTI</vt:lpstr>
      <vt:lpstr>Presentación de PowerPoint</vt:lpstr>
      <vt:lpstr>CARRIL BICI SEGREGADO</vt:lpstr>
      <vt:lpstr>¿Mejora realmente la movilidad en las ciudades y en los cascos urbanos? </vt:lpstr>
      <vt:lpstr>Objetivo</vt:lpstr>
      <vt:lpstr>Inteligencia Artificial y Machine Learning</vt:lpstr>
      <vt:lpstr>¿Qué hemos utilizado?  YOLOv5  (You Only Look Once)</vt:lpstr>
      <vt:lpstr>Posibilidades de detección</vt:lpstr>
      <vt:lpstr>Output de cada imagen por YOLO v5 –  80 objetos</vt:lpstr>
      <vt:lpstr>Representamos los objetos</vt:lpstr>
      <vt:lpstr>Presentación de PowerPoint</vt:lpstr>
      <vt:lpstr>Agrupación de los datos</vt:lpstr>
      <vt:lpstr>Dataframe agrupado de los OBJETOS</vt:lpstr>
      <vt:lpstr>Análisis de objetos presentes en nuestra base de datos</vt:lpstr>
      <vt:lpstr>Analizamos con un KMeans sí hay imágenes erróneas (division en dos clusters) </vt:lpstr>
      <vt:lpstr>Presentación de PowerPoint</vt:lpstr>
      <vt:lpstr>¿Mejora realmente la movilidad en las ciudades y en los cascos urbanos?</vt:lpstr>
      <vt:lpstr>Evolución nivel  de coches en la ciudad</vt:lpstr>
      <vt:lpstr>Evolución nivel  de bicicletas en la ciudad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Hervías Higueras</dc:creator>
  <cp:lastModifiedBy>Israel Hervías Higueras</cp:lastModifiedBy>
  <cp:revision>16</cp:revision>
  <dcterms:created xsi:type="dcterms:W3CDTF">2023-01-24T16:30:54Z</dcterms:created>
  <dcterms:modified xsi:type="dcterms:W3CDTF">2023-01-25T08:39:58Z</dcterms:modified>
</cp:coreProperties>
</file>